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70" r:id="rId13"/>
    <p:sldId id="272" r:id="rId14"/>
    <p:sldId id="266" r:id="rId15"/>
    <p:sldId id="268" r:id="rId16"/>
    <p:sldId id="267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5196" autoAdjust="0"/>
  </p:normalViewPr>
  <p:slideViewPr>
    <p:cSldViewPr snapToGrid="0">
      <p:cViewPr>
        <p:scale>
          <a:sx n="81" d="100"/>
          <a:sy n="81" d="100"/>
        </p:scale>
        <p:origin x="-23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ABB5-C1B4-4955-831F-663B8BF640FC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2A707-2E09-4C17-AE48-695EBA6E8D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978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Audio Vs Speech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waveform data in which the amplitude changes with respect to time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the oral communication and pertains to the act of speaking and expressing thoughts and emotions by sounds and gestures.</a:t>
            </a:r>
          </a:p>
          <a:p>
            <a:pPr algn="l"/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ral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Spectral features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emporal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features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domain features having simple physical interpretation and easy to compute.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are signal’s energy, maximum amplitude, zero crossing rate, minimum energy etc.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spectral features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requency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-based features that are extracted after passing the time domain signal to the frequency domain using Fourier or other similar transforms.</a:t>
            </a: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are frequency components, fundamental frequency, centroid, spectral flux, spectral density, roll-off etc.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Spectrum and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cepstrum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two important frequency-based concepts in audio processing: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a signal which converts a time-domain signal into frequency domain, i.e. spectrum is the audio signal in frequency domain.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cepstrum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log of the magnitude of the spectrum followed by an inverse Fourier transform. That’s why its domain is neither frequency nor the time; its domain is called quefrency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A707-2E09-4C17-AE48-695EBA6E8D2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43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A707-2E09-4C17-AE48-695EBA6E8D2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82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A707-2E09-4C17-AE48-695EBA6E8D2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848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Zero crossing rate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 number of times the value of the signal changes between positive and negative and vise versa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Spectral centroid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  frequency which indicates the location of the center of mass of the spectrum.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Spectral roll off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en-CH" dirty="0">
                <a:solidFill>
                  <a:srgbClr val="000000"/>
                </a:solidFill>
                <a:latin typeface="Helvetica Neue"/>
              </a:rPr>
              <a:t>D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ifferentiate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between the harmonic sound (below roll off) and the noise sound (above roll off)</a:t>
            </a:r>
            <a:r>
              <a:rPr lang="en-CH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(85% by default).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Spectral bandwidth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 The difference between the higher and lower frequencies in a group of continuous frequencies.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Chroma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 This representation for audio where the spectrum is divided onto 12 bins representing the 12 distinct semitones (or chroma) of the musical octave.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Root Mean Square Energy (RMSE)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en-CH" b="0" i="0" dirty="0">
                <a:solidFill>
                  <a:srgbClr val="000000"/>
                </a:solidFill>
                <a:effectLst/>
                <a:latin typeface="Helvetica Neue"/>
              </a:rPr>
              <a:t>Energy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of the signal, and shows how loud the signal 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Spectral flux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 It measures how quick the power spectrum of a signal is changing, and it is calculated by comparing the changes of the power spectrum between one frame and the frame before 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Spectral density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 It is the measure of signal’s power content against frequency.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Cepstral Features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 These are, as stated above, quefrency domain features with the following being considered important: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Mel Frequency Cepstral Coefficients (MFCCs)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: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A707-2E09-4C17-AE48-695EBA6E8D2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901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A707-2E09-4C17-AE48-695EBA6E8D2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51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A707-2E09-4C17-AE48-695EBA6E8D2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41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A707-2E09-4C17-AE48-695EBA6E8D2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931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A707-2E09-4C17-AE48-695EBA6E8D2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75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15A4-4AD1-8481-617C-48C7635C4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34185-FFC1-6ED1-8E76-FECDD5AD38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513D-E7F8-804E-381E-2FC999F4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A532-6396-42DF-9296-A03EA0DE36E8}" type="datetime1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A4E1-CA59-83D0-397F-1B0F2795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41EF4-A6B2-BAD5-C359-65189152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4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333E-04EF-6B6B-D34F-B31235A0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A23F9-CF7E-87CF-48A3-33EF0CB9D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5BED0-F6D4-56F1-4031-BF32220BD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3A324-07E5-4CE2-9923-DA79AAE1937B}" type="datetime1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8789B-4984-BBEE-AAFD-76F0C3DAE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E3257-F15D-9BC5-2BAC-9E413401E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80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4C89E-13B6-A4E4-18E7-C6BC4CEC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436A3-0EBB-B993-3AE5-5F42F7AF6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F247-2797-EA3B-C4B9-7492E0CD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29F13-01B9-426E-928F-4B85B4F7219E}" type="datetime1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242F1-3F12-5EB5-221D-D6006E56E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7F64-13C5-4446-AA80-853DAF86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44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AFAE-576E-98F9-0213-97A884C4E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B6F4-0239-2E7E-DE56-3F001CBB0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6F31D-3E6A-DF77-CA01-341E9701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7888-F9DD-47D1-BFB8-38211790A55D}" type="datetime1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D3A64-5629-3235-6B77-9093428F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3ACD-E43B-3C7C-2E19-D60741120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96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23E6-A172-D295-B4EE-FEC471706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563E1-F305-8EBB-3EE3-729B8EF92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4B908-09CD-15F4-0B13-55779E649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C185F-6CAE-4F61-9F4B-714473114933}" type="datetime1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12311-FEAB-6392-533D-8CE45A8D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2101E-74DC-BDFA-AB97-6203692C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46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DD3F-12B1-DA7D-E769-EB6DE6A7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EBCF-BA86-DAC8-B450-303C46E8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AE308-0F8D-76BD-6EF5-C8849DE813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C8B5B-A314-B03E-452D-316B55FF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581CF-58B4-43A5-A3A4-5B4D0AE1D3EC}" type="datetime1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2BDDF-EEAC-4678-7C80-DEFF8DFBD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34473-0D3F-95AA-E42A-4845554F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264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0163-6BD0-B2C7-9F53-71F45A966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9FA87-BD39-B9EC-ABF3-2AC6965F2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3302B-72F5-2E29-9393-D09116548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270B9E-7D04-8978-C25B-F7778338E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307EC-272E-7D2D-E0CF-5BCF83663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FEB3FF-2CAE-DD44-51F4-51CD2D3B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9A9B1-4298-474E-A213-E5E9DA73966B}" type="datetime1">
              <a:rPr lang="en-IN" smtClean="0"/>
              <a:t>13-12-2023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B768D-D927-2AC5-6C3B-93434B4C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6230E-903B-9F6D-114B-FECB94F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07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94E5-64B0-6F35-C12C-DF340D45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BB9AC-E7C6-546D-B6A5-19F97222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082A5-6CE2-45A1-8766-EC3D49265F7B}" type="datetime1">
              <a:rPr lang="en-IN" smtClean="0"/>
              <a:t>13-12-2023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0E2B0-9AC8-7405-8A21-6A4502F6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967-3D90-7E4E-CD1B-E9342504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849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4D877F-AED0-DC74-0AF0-5DC999BC8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70241-BBED-4895-87C1-1CD122D2C329}" type="datetime1">
              <a:rPr lang="en-IN" smtClean="0"/>
              <a:t>13-12-2023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F6394-C394-9DB2-B313-EE6E2F0F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11028-2120-F5B6-05C8-85C757DD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21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D340-F22F-6CB9-3B8E-C4D76FC5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C5D65-5AB7-670A-12D9-32B1A1D3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F381E-5634-A9BA-91DF-FF2F2A92B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DD9D4-26BA-985A-CFB6-4E6A38FB7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9E23-0C3A-449A-A9F6-DD040FA2EF59}" type="datetime1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B1C42-362B-22BC-129D-1769E8ED8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EAEBA-4828-822F-A1B3-335DF633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15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5474-27A5-41E9-F54D-17014B78C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02FB53-F9E5-AD90-0317-8C648249C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DB2E0-BE46-10B2-007D-DDDF90CF9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97D18-C361-ACCA-D1AE-9DC0C1E9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C1AA-0E01-4C3B-8DD9-D38A9C20FF72}" type="datetime1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5963C-B3D2-D0B5-BFFB-41A292C6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8DD71-F46B-9EC8-77FD-4C6DE639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42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87055-950C-8EEA-3493-F8967ACE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56690-26EB-0B93-F72B-C1B75861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F36EF-39CB-C732-8F53-0FB2A25E3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FCAE-2BCC-4267-8434-D27A526D5743}" type="datetime1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75E20-D39A-646C-8E2F-25C4DEAE5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6BA75-344B-1E70-2F57-841BFCB30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EAE0A-5810-4EED-842A-85FE0ACA7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6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209.12573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Ss7/Dataset/blob/main/speakers%20(1).ipynb" TargetMode="External"/><Relationship Id="rId2" Type="http://schemas.openxmlformats.org/officeDocument/2006/relationships/hyperlink" Target="https://arxiv.org/pdf/2209.12573v5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ibrosa.org/doc/latest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3D36-E10D-1529-8EA6-1EAA2B217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933" y="1083742"/>
            <a:ext cx="10888133" cy="2387600"/>
          </a:xfrm>
        </p:spPr>
        <p:txBody>
          <a:bodyPr>
            <a:normAutofit fontScale="90000"/>
          </a:bodyPr>
          <a:lstStyle/>
          <a:p>
            <a:r>
              <a:rPr lang="en-CH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Forensics</a:t>
            </a:r>
            <a:br>
              <a:rPr lang="en-CH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H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Faked Speech Detection with Zero Knowledge</a:t>
            </a:r>
            <a:endParaRPr lang="en-IN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3C91F-84A2-404A-53AC-550585512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923763"/>
            <a:ext cx="9144000" cy="1655762"/>
          </a:xfrm>
        </p:spPr>
        <p:txBody>
          <a:bodyPr>
            <a:normAutofit/>
          </a:bodyPr>
          <a:lstStyle/>
          <a:p>
            <a:r>
              <a:rPr lang="en-CH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 Anand Prakash Saini</a:t>
            </a: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13/12/2023</a:t>
            </a:r>
          </a:p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Original Paper</a:t>
            </a:r>
            <a:r>
              <a:rPr lang="en-C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by: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Sahar Al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Ajmi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Khizar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Hayat, Alaa M. Al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Obaidi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Naresh Kumar,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Munaf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Najmuldeen</a:t>
            </a:r>
            <a:r>
              <a:rPr lang="en-CH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00186-9639-DD67-5FDB-995D89E8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71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DD4C-C43A-C604-09F3-4A02DCF8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Neural Network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73802-2D9F-D4DB-DE3E-5332721F1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2" y="1371091"/>
            <a:ext cx="7322999" cy="53503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AAA7C-9B50-7ABB-3E1E-56C9143F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DCFCA-FC9E-F6C8-A854-A83AFF93C498}"/>
              </a:ext>
            </a:extLst>
          </p:cNvPr>
          <p:cNvSpPr txBox="1"/>
          <p:nvPr/>
        </p:nvSpPr>
        <p:spPr>
          <a:xfrm>
            <a:off x="8354291" y="1801091"/>
            <a:ext cx="33805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Optimizer:  ADAM 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(Adaptive Moment Estimation)</a:t>
            </a: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Sparse Categorical cross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Epochs: 140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Batch-Size = 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= 0.0003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52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DE93-8EBD-CFA6-34E1-B1B9074E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00F22-EB2E-0875-C4C8-0146D47E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E5186-BD29-E922-85EC-9CF62C7B0DFB}"/>
                  </a:ext>
                </a:extLst>
              </p:cNvPr>
              <p:cNvSpPr txBox="1"/>
              <p:nvPr/>
            </p:nvSpPr>
            <p:spPr>
              <a:xfrm>
                <a:off x="1013012" y="1690688"/>
                <a:ext cx="4858870" cy="332982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 (In Paper)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English: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H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933 Samples (746 Training and 187 test)</a:t>
                </a:r>
              </a:p>
              <a:p>
                <a:pPr lvl="1"/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Accuracy: 97.7%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Test,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CH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mr>
                      <m:mr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91</m:t>
                          </m:r>
                        </m:e>
                      </m:mr>
                    </m:m>
                  </m:oMath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Accuracy: 94.1%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E5186-BD29-E922-85EC-9CF62C7B0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2" y="1690688"/>
                <a:ext cx="4858870" cy="3329822"/>
              </a:xfrm>
              <a:prstGeom prst="rect">
                <a:avLst/>
              </a:prstGeom>
              <a:blipFill>
                <a:blip r:embed="rId3"/>
                <a:stretch>
                  <a:fillRect l="-753" t="-9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C56C81-7B16-0BF4-6749-64D2CA612F1C}"/>
                  </a:ext>
                </a:extLst>
              </p:cNvPr>
              <p:cNvSpPr txBox="1"/>
              <p:nvPr/>
            </p:nvSpPr>
            <p:spPr>
              <a:xfrm>
                <a:off x="6096000" y="1658422"/>
                <a:ext cx="4858870" cy="33242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Obtained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English: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Pre-training accuracy: 47.7612%</a:t>
                </a: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Accuracy: 99.63%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Test,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CH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67</m:t>
                          </m:r>
                        </m:e>
                      </m:mr>
                    </m:m>
                  </m:oMath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Accuracy: 94.28%</a:t>
                </a:r>
              </a:p>
              <a:p>
                <a:pPr algn="ctr"/>
                <a:endParaRPr lang="en-IN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C56C81-7B16-0BF4-6749-64D2CA61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58422"/>
                <a:ext cx="4858870" cy="3324243"/>
              </a:xfrm>
              <a:prstGeom prst="rect">
                <a:avLst/>
              </a:prstGeom>
              <a:blipFill>
                <a:blip r:embed="rId4"/>
                <a:stretch>
                  <a:fillRect l="-753" t="-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F84C3D-080C-2B8A-AB73-AA708CB7C1E0}"/>
                  </a:ext>
                </a:extLst>
              </p:cNvPr>
              <p:cNvSpPr txBox="1"/>
              <p:nvPr/>
            </p:nvSpPr>
            <p:spPr>
              <a:xfrm>
                <a:off x="3711795" y="5240717"/>
                <a:ext cx="4320173" cy="1385251"/>
              </a:xfrm>
              <a:prstGeom prst="rect">
                <a:avLst/>
              </a:prstGeom>
              <a:solidFill>
                <a:srgbClr val="FFCCCC"/>
              </a:solidFill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</a:t>
                </a:r>
                <a:r>
                  <a:rPr lang="en-CH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github</a:t>
                </a: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code: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accuracy – 99.64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Accuracy – 95.52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Test,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CH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mr>
                    </m:m>
                  </m:oMath>
                </a14:m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F84C3D-080C-2B8A-AB73-AA708CB7C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795" y="5240717"/>
                <a:ext cx="4320173" cy="1385251"/>
              </a:xfrm>
              <a:prstGeom prst="rect">
                <a:avLst/>
              </a:prstGeom>
              <a:blipFill>
                <a:blip r:embed="rId5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36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DE93-8EBD-CFA6-34E1-B1B9074E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00F22-EB2E-0875-C4C8-0146D47E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E5186-BD29-E922-85EC-9CF62C7B0DFB}"/>
                  </a:ext>
                </a:extLst>
              </p:cNvPr>
              <p:cNvSpPr txBox="1"/>
              <p:nvPr/>
            </p:nvSpPr>
            <p:spPr>
              <a:xfrm>
                <a:off x="1013012" y="1690688"/>
                <a:ext cx="4858870" cy="443230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 (In Paper)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H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Performance of English only Network on Arabic only data: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 = 59.9%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Mixed (Arabic and English):</a:t>
                </a:r>
                <a:endParaRPr lang="en-CH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1127 Samples (901 Training and 226 test)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Accuracy: 97.6%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Test,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CH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e>
                      </m:mr>
                      <m:mr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e>
                      </m:mr>
                    </m:m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08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mr>
                      <m:mr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105</m:t>
                          </m:r>
                        </m:e>
                      </m:mr>
                    </m:m>
                  </m:oMath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Accuracy: 94.2%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E5186-BD29-E922-85EC-9CF62C7B0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012" y="1690688"/>
                <a:ext cx="4858870" cy="4432304"/>
              </a:xfrm>
              <a:prstGeom prst="rect">
                <a:avLst/>
              </a:prstGeom>
              <a:blipFill>
                <a:blip r:embed="rId3"/>
                <a:stretch>
                  <a:fillRect l="-753" t="-688" b="-12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C56C81-7B16-0BF4-6749-64D2CA612F1C}"/>
                  </a:ext>
                </a:extLst>
              </p:cNvPr>
              <p:cNvSpPr txBox="1"/>
              <p:nvPr/>
            </p:nvSpPr>
            <p:spPr>
              <a:xfrm>
                <a:off x="6096000" y="1658422"/>
                <a:ext cx="4858870" cy="443223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Obtained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H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Performance of English only Network on Arabic only data: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Accuracy = 53.0%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H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H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Mixed (Arabic and English):</a:t>
                </a:r>
                <a:endParaRPr lang="en-CH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Pre-training accuracy: 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52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Accuracy: 99.64%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Test,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CH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e>
                      </m:mr>
                      <m:mr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e>
                      </m:mr>
                    </m:m>
                    <m:r>
                      <a:rPr lang="en-CH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76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mr>
                      <m:mr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  <m:e>
                          <m:r>
                            <a:rPr lang="en-CH" b="0" i="1" smtClean="0">
                              <a:latin typeface="Cambria Math" panose="02040503050406030204" pitchFamily="18" charset="0"/>
                            </a:rPr>
                            <m:t>78</m:t>
                          </m:r>
                        </m:e>
                      </m:mr>
                    </m:m>
                  </m:oMath>
                </a14:m>
                <a:endParaRPr lang="en-CH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CH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CH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 Accuracy: 79.68%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C56C81-7B16-0BF4-6749-64D2CA612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58422"/>
                <a:ext cx="4858870" cy="4432239"/>
              </a:xfrm>
              <a:prstGeom prst="rect">
                <a:avLst/>
              </a:prstGeom>
              <a:blipFill>
                <a:blip r:embed="rId4"/>
                <a:stretch>
                  <a:fillRect l="-753" t="-688" b="-12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18D0F47-3EC6-B7F9-C59B-75C7A1FBE5A3}"/>
              </a:ext>
            </a:extLst>
          </p:cNvPr>
          <p:cNvSpPr txBox="1"/>
          <p:nvPr/>
        </p:nvSpPr>
        <p:spPr>
          <a:xfrm>
            <a:off x="2775391" y="6308209"/>
            <a:ext cx="6192981" cy="369332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Code is provided on </a:t>
            </a:r>
            <a:r>
              <a:rPr lang="en-CH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inspection of  mixed data.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9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DE93-8EBD-CFA6-34E1-B1B9074E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00F22-EB2E-0875-C4C8-0146D47E6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E5186-BD29-E922-85EC-9CF62C7B0DFB}"/>
              </a:ext>
            </a:extLst>
          </p:cNvPr>
          <p:cNvSpPr txBox="1"/>
          <p:nvPr/>
        </p:nvSpPr>
        <p:spPr>
          <a:xfrm>
            <a:off x="1013012" y="1690688"/>
            <a:ext cx="485887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(In Paper)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56C81-7B16-0BF4-6749-64D2CA612F1C}"/>
              </a:ext>
            </a:extLst>
          </p:cNvPr>
          <p:cNvSpPr txBox="1"/>
          <p:nvPr/>
        </p:nvSpPr>
        <p:spPr>
          <a:xfrm>
            <a:off x="6096000" y="1658422"/>
            <a:ext cx="485887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H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3B80A8-EA9B-3685-0415-527F38BC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522" y="2074906"/>
            <a:ext cx="3337849" cy="2537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D4EB1-A8ED-7364-C9FD-C52F2E9FE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154" y="2060020"/>
            <a:ext cx="3240562" cy="2326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BCE9F0-6BED-35F5-C015-CCE0176BF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155" y="4419285"/>
            <a:ext cx="3240562" cy="2128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77281-E2AA-ACAC-DE2E-446EF8D49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073" y="4419285"/>
            <a:ext cx="3208298" cy="2377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6FC3C-4953-55C7-A3F5-34771562BA34}"/>
              </a:ext>
            </a:extLst>
          </p:cNvPr>
          <p:cNvSpPr txBox="1"/>
          <p:nvPr/>
        </p:nvSpPr>
        <p:spPr>
          <a:xfrm rot="16200000">
            <a:off x="1189060" y="5360434"/>
            <a:ext cx="923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Loss</a:t>
            </a:r>
            <a:endParaRPr lang="en-IN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F5599-530B-CFF2-46A6-1C830573571C}"/>
              </a:ext>
            </a:extLst>
          </p:cNvPr>
          <p:cNvSpPr txBox="1"/>
          <p:nvPr/>
        </p:nvSpPr>
        <p:spPr>
          <a:xfrm rot="16200000">
            <a:off x="1218911" y="3043009"/>
            <a:ext cx="923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Loss</a:t>
            </a:r>
            <a:endParaRPr lang="en-IN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5DE92-F4B7-D1AD-EC0C-48E72B0DBD9F}"/>
              </a:ext>
            </a:extLst>
          </p:cNvPr>
          <p:cNvSpPr txBox="1"/>
          <p:nvPr/>
        </p:nvSpPr>
        <p:spPr>
          <a:xfrm rot="16200000">
            <a:off x="6356518" y="5088625"/>
            <a:ext cx="923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Loss</a:t>
            </a:r>
            <a:endParaRPr lang="en-IN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FB7C2-E145-57E0-B882-9B7210753AD7}"/>
              </a:ext>
            </a:extLst>
          </p:cNvPr>
          <p:cNvSpPr txBox="1"/>
          <p:nvPr/>
        </p:nvSpPr>
        <p:spPr>
          <a:xfrm rot="16200000">
            <a:off x="6337667" y="2901611"/>
            <a:ext cx="923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Loss</a:t>
            </a:r>
            <a:endParaRPr lang="en-IN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D72CC-3D51-39E9-4BC2-B7944ECC4541}"/>
              </a:ext>
            </a:extLst>
          </p:cNvPr>
          <p:cNvSpPr txBox="1"/>
          <p:nvPr/>
        </p:nvSpPr>
        <p:spPr>
          <a:xfrm>
            <a:off x="3327662" y="4296174"/>
            <a:ext cx="83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Epochs</a:t>
            </a:r>
            <a:endParaRPr lang="en-IN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483840-ED8F-DD11-607F-E03680356271}"/>
              </a:ext>
            </a:extLst>
          </p:cNvPr>
          <p:cNvSpPr txBox="1"/>
          <p:nvPr/>
        </p:nvSpPr>
        <p:spPr>
          <a:xfrm>
            <a:off x="8391427" y="4204016"/>
            <a:ext cx="83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Epochs</a:t>
            </a:r>
            <a:endParaRPr lang="en-IN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721B35-F4BE-4D8F-744F-DBC5649A77DD}"/>
              </a:ext>
            </a:extLst>
          </p:cNvPr>
          <p:cNvSpPr txBox="1"/>
          <p:nvPr/>
        </p:nvSpPr>
        <p:spPr>
          <a:xfrm>
            <a:off x="8457414" y="6484234"/>
            <a:ext cx="83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Epochs</a:t>
            </a:r>
            <a:endParaRPr lang="en-IN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B18432-A80A-2048-08A7-09E0DAEC0FF9}"/>
              </a:ext>
            </a:extLst>
          </p:cNvPr>
          <p:cNvSpPr txBox="1"/>
          <p:nvPr/>
        </p:nvSpPr>
        <p:spPr>
          <a:xfrm>
            <a:off x="4425572" y="6611779"/>
            <a:ext cx="83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Epochs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39550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EA62-EBD9-4CA9-FCBE-750AA5C9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Further experiments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1983F-6115-4DBE-86D8-197FEE0D0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B3BAF-86B0-9990-D197-7AE1AFA8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49" y="1690688"/>
            <a:ext cx="6370476" cy="4595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7159B-A332-904B-22E5-FDE2A30B0ACC}"/>
              </a:ext>
            </a:extLst>
          </p:cNvPr>
          <p:cNvSpPr txBox="1"/>
          <p:nvPr/>
        </p:nvSpPr>
        <p:spPr>
          <a:xfrm>
            <a:off x="7519481" y="2247089"/>
            <a:ext cx="42922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Adding CNN: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CNNs are highly effective in capturing local patterns in data.</a:t>
            </a:r>
            <a:endParaRPr lang="en-CH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can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efficiently recognize patterns in spectral features and MFCCs, which are critical for distinguishing real from faked speech.</a:t>
            </a:r>
            <a:endParaRPr lang="en-CH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epochs to 60.</a:t>
            </a:r>
          </a:p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 accuracy: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Accuracy:  99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Accuracy: 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82.30%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539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C217-6039-903D-5BD6-6D0F47C6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Further experiments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B5E4D9-94FE-9783-E0C3-707900A36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FEEB3-BC45-0032-2C08-74A66486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2985"/>
            <a:ext cx="7122952" cy="5075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33C9EE-2BD3-5E26-936E-937DCC76FDED}"/>
              </a:ext>
            </a:extLst>
          </p:cNvPr>
          <p:cNvSpPr txBox="1"/>
          <p:nvPr/>
        </p:nvSpPr>
        <p:spPr>
          <a:xfrm>
            <a:off x="6935821" y="1352985"/>
            <a:ext cx="44987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b="1" i="0" dirty="0">
                <a:effectLst/>
                <a:latin typeface="Söhne"/>
              </a:rPr>
              <a:t>To Avoid overfitting:</a:t>
            </a:r>
          </a:p>
          <a:p>
            <a:pPr algn="l"/>
            <a:endParaRPr lang="en-CH" b="1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Increased Dropout Rate</a:t>
            </a:r>
            <a:r>
              <a:rPr lang="en-US" b="0" i="0" dirty="0">
                <a:effectLst/>
                <a:latin typeface="Söhne"/>
              </a:rPr>
              <a:t>: The dropout rate has been increased to 0.6 after each convolutional and dense layer.</a:t>
            </a:r>
            <a:endParaRPr lang="en-CH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L2 Regularization</a:t>
            </a:r>
            <a:r>
              <a:rPr lang="en-US" b="0" i="0" dirty="0">
                <a:effectLst/>
                <a:latin typeface="Söhne"/>
              </a:rPr>
              <a:t>: Added L2 regularization to convolutional and dense layers, which penalizes large weights.</a:t>
            </a:r>
            <a:endParaRPr lang="en-CH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Early Stopping</a:t>
            </a:r>
            <a:r>
              <a:rPr lang="en-US" b="0" i="0" dirty="0">
                <a:effectLst/>
                <a:latin typeface="Söhne"/>
              </a:rPr>
              <a:t>: An early stopping callback is set to monitor validation loss and will stop training if the loss does not decrease for 5 consecutive epochs.</a:t>
            </a:r>
            <a:endParaRPr lang="en-CH" b="0" i="0" dirty="0">
              <a:effectLst/>
              <a:latin typeface="Söhne"/>
            </a:endParaRPr>
          </a:p>
          <a:p>
            <a:pPr algn="l"/>
            <a:r>
              <a:rPr lang="en-CH" b="1" dirty="0">
                <a:latin typeface="Söhne"/>
              </a:rPr>
              <a:t>Performance:</a:t>
            </a:r>
            <a:endParaRPr lang="en-US" b="1" i="0" dirty="0">
              <a:effectLst/>
              <a:latin typeface="Söhne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 accuracy: 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54.68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endParaRPr lang="en-C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Accuracy:  9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6.08%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Accuracy:  7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7.08%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90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09E8-424E-F18D-1999-B0A71345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492A3-640E-909D-4203-A1557DF5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539D5-197B-C278-472F-ACA9A23DE7C4}"/>
              </a:ext>
            </a:extLst>
          </p:cNvPr>
          <p:cNvSpPr txBox="1"/>
          <p:nvPr/>
        </p:nvSpPr>
        <p:spPr>
          <a:xfrm>
            <a:off x="997527" y="1801091"/>
            <a:ext cx="103562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classify a given speech as faked or otherwise on the fly given no information about the speaker. </a:t>
            </a: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were able to deduce that the nature of spoken language may be important as we got less that 60% accuracy in classifying via a network trained by English-only samples. </a:t>
            </a: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improved  when the network was trained on mix data, Arabic constituted approximate 18 − 20% of the dataset. The performance of our model is proven by its accuracy which was at least 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%.</a:t>
            </a: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attempts were made to improve the performance by using more sophisticated networks such as CNN.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Dropout, regularization and early stopping techniques were applied to reduce overfitting.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07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B5F1-9191-6C39-ABF9-12A89B4C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CDCA6A-54D9-4985-2016-685214B8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87923-8887-0FFD-CDED-D34C4A81A006}"/>
              </a:ext>
            </a:extLst>
          </p:cNvPr>
          <p:cNvSpPr txBox="1"/>
          <p:nvPr/>
        </p:nvSpPr>
        <p:spPr>
          <a:xfrm>
            <a:off x="838199" y="1814208"/>
            <a:ext cx="92396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https://arxiv.org/pdf/2209.12573v5.pdf</a:t>
            </a:r>
            <a:endParaRPr lang="en-CH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https://github.com/SaSs7/Dataset/blob/main/speakers%20(1).ipynb</a:t>
            </a:r>
            <a:endParaRPr lang="en-CH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https://librosa.org/doc/latest/index.html</a:t>
            </a:r>
            <a:endParaRPr lang="en-CH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67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7662-D875-232D-7037-8EAE5940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C724D-77A2-9010-6D00-8F3F0E18DBDE}"/>
              </a:ext>
            </a:extLst>
          </p:cNvPr>
          <p:cNvSpPr txBox="1"/>
          <p:nvPr/>
        </p:nvSpPr>
        <p:spPr>
          <a:xfrm>
            <a:off x="1120591" y="1574147"/>
            <a:ext cx="2971799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Rise of AI &amp; Digital Audio Technology</a:t>
            </a:r>
            <a:endParaRPr lang="en-CH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Rapid AI advancements have enabled the creation of realistic faked speech.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FB70-CBDF-9311-3429-A7DF5E88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AA1F2-1BDE-5F63-4EF9-DD449FA588E5}"/>
              </a:ext>
            </a:extLst>
          </p:cNvPr>
          <p:cNvSpPr txBox="1"/>
          <p:nvPr/>
        </p:nvSpPr>
        <p:spPr>
          <a:xfrm>
            <a:off x="4394947" y="3294529"/>
            <a:ext cx="3402106" cy="12003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Emerging Risks </a:t>
            </a:r>
            <a:endParaRPr lang="en-CH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developments pose risks like identity theft, misinformation spread, and security threats.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5ACAF-DF4F-496E-FF77-5A04E16A497F}"/>
              </a:ext>
            </a:extLst>
          </p:cNvPr>
          <p:cNvSpPr txBox="1"/>
          <p:nvPr/>
        </p:nvSpPr>
        <p:spPr>
          <a:xfrm>
            <a:off x="8281147" y="4763799"/>
            <a:ext cx="3402106" cy="1200329"/>
          </a:xfrm>
          <a:prstGeom prst="rect">
            <a:avLst/>
          </a:prstGeom>
          <a:solidFill>
            <a:srgbClr val="FF7C8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Critical Need</a:t>
            </a:r>
            <a:endParaRPr lang="en-CH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today's digital era, ensuring the authenticity of audio content is crucial.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245136B-4792-1ACD-5B6D-BFE0515E2701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4092390" y="2312811"/>
            <a:ext cx="2003610" cy="9817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11A3F13-2302-C19A-08DD-8A13942E5DE4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6754020" y="3836837"/>
            <a:ext cx="869106" cy="218514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88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DBBC3-0E83-19B4-276D-34FFCEA8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EEEA8-61FF-CDE6-74DD-0ADE08C9CBB9}"/>
              </a:ext>
            </a:extLst>
          </p:cNvPr>
          <p:cNvSpPr txBox="1"/>
          <p:nvPr/>
        </p:nvSpPr>
        <p:spPr>
          <a:xfrm>
            <a:off x="838200" y="1690688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research work introduces a neural network-based method to distinguish real from mimicked speech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ithout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relying on any reference or real source audio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'zero-knowledge' detection.</a:t>
            </a: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everages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audio feature extraction techniques, including spectral and cepstral analyses, 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EDA26-AE3F-8C5F-390A-E02DD0923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4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5E5D-72CD-BDE2-7E9E-410D36A4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C669E-AFD9-67D5-3BA9-0272CA045F84}"/>
              </a:ext>
            </a:extLst>
          </p:cNvPr>
          <p:cNvSpPr txBox="1"/>
          <p:nvPr/>
        </p:nvSpPr>
        <p:spPr>
          <a:xfrm>
            <a:off x="838200" y="1690688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Audio Vs Speech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waveform data in which the amplitude changes with respect to time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the oral communication and pertains to the act of speaking and expressing thoughts and emotions by sounds and gestures.</a:t>
            </a:r>
          </a:p>
          <a:p>
            <a:pPr algn="l"/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ral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Spectral features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emporal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domain features having simple physical interpretation and easy to compute.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ignal’s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energy, maximum amplitude, zero crossing rate, minimum energy etc.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pectral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requency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-based features that are extracted after passing the time domain signal to the frequency domain using Fourier or other similar transforms.</a:t>
            </a: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entroid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spectral flux, spectral density, roll-off etc.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Spectrum and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cepstrum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pectrum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Fourier transform of a signal i.e. spectrum is the audio signal in frequency domain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epstrum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log of the magnitude of the spectrum followed by an inverse Fourier transform. That’s why its domain is neither frequency nor the time; its domain is called quefrency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628AA-26C1-7646-86C8-AEDFA53F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58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95F1-6AAB-2113-C80B-7E118648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69055-4D88-FD3B-76C1-6520171D42D8}"/>
              </a:ext>
            </a:extLst>
          </p:cNvPr>
          <p:cNvSpPr txBox="1"/>
          <p:nvPr/>
        </p:nvSpPr>
        <p:spPr>
          <a:xfrm>
            <a:off x="655983" y="1411357"/>
            <a:ext cx="106978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ollected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a number of social media apps and sites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maximum duration of 20 seconds in WAV format.</a:t>
            </a:r>
          </a:p>
          <a:p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part of the dataset consists of all English 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audios,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second part of the dataset contains a mix of both English and Arabic audios.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goal is to blindly identify whether a given voice is mimicked or otherwise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faked voices uttered independently of what is being said and who said it and independent of the language.</a:t>
            </a: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0027r">
            <a:hlinkClick r:id="" action="ppaction://media"/>
            <a:extLst>
              <a:ext uri="{FF2B5EF4-FFF2-40B4-BE49-F238E27FC236}">
                <a16:creationId xmlns:a16="http://schemas.microsoft.com/office/drawing/2014/main" id="{90658C9C-1D3D-C056-18B7-481AF0CEE6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60301" y="5225471"/>
            <a:ext cx="487363" cy="487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0D397A-E5D5-1709-43C1-4399B2F54311}"/>
              </a:ext>
            </a:extLst>
          </p:cNvPr>
          <p:cNvSpPr txBox="1"/>
          <p:nvPr/>
        </p:nvSpPr>
        <p:spPr>
          <a:xfrm>
            <a:off x="899664" y="526884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Audio Example: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83846-EC80-0177-72A9-3D43F93A2CC3}"/>
              </a:ext>
            </a:extLst>
          </p:cNvPr>
          <p:cNvSpPr txBox="1"/>
          <p:nvPr/>
        </p:nvSpPr>
        <p:spPr>
          <a:xfrm>
            <a:off x="5833968" y="5268848"/>
            <a:ext cx="37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 Audio Example: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0040f">
            <a:hlinkClick r:id="" action="ppaction://media"/>
            <a:extLst>
              <a:ext uri="{FF2B5EF4-FFF2-40B4-BE49-F238E27FC236}">
                <a16:creationId xmlns:a16="http://schemas.microsoft.com/office/drawing/2014/main" id="{69EFDC92-ABC3-E122-F62C-779EDFC753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89503" y="5225471"/>
            <a:ext cx="487363" cy="4873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70415A-D804-3619-2200-093CB451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17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0164-7B16-3916-DEC8-C477B1BC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79203-9CD4-D86D-0AF8-6720CFA6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89" y="1690688"/>
            <a:ext cx="9552221" cy="42489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84255-BFC2-2011-B8A9-CD0D5168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98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0164-7B16-3916-DEC8-C477B1BC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84255-BFC2-2011-B8A9-CD0D5168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F05E6-C947-BB70-1A08-9A49F106F951}"/>
              </a:ext>
            </a:extLst>
          </p:cNvPr>
          <p:cNvSpPr txBox="1"/>
          <p:nvPr/>
        </p:nvSpPr>
        <p:spPr>
          <a:xfrm>
            <a:off x="4378036" y="1690688"/>
            <a:ext cx="343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trained on English only Data.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31639-95F8-A513-3B6B-F0D1845FC7B2}"/>
              </a:ext>
            </a:extLst>
          </p:cNvPr>
          <p:cNvSpPr txBox="1"/>
          <p:nvPr/>
        </p:nvSpPr>
        <p:spPr>
          <a:xfrm>
            <a:off x="4378036" y="3016251"/>
            <a:ext cx="343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of English only model on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CH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rabic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A2401-8E45-DA68-A057-9EC3736918B0}"/>
              </a:ext>
            </a:extLst>
          </p:cNvPr>
          <p:cNvSpPr txBox="1"/>
          <p:nvPr/>
        </p:nvSpPr>
        <p:spPr>
          <a:xfrm>
            <a:off x="4378036" y="4325431"/>
            <a:ext cx="343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tr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CH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</a:t>
            </a:r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mixed data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670E2-AD0C-DBA0-B897-B7E595F82105}"/>
              </a:ext>
            </a:extLst>
          </p:cNvPr>
          <p:cNvSpPr txBox="1"/>
          <p:nvPr/>
        </p:nvSpPr>
        <p:spPr>
          <a:xfrm>
            <a:off x="4378036" y="5357612"/>
            <a:ext cx="3435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Improvement/ Language has any role?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C21C3D-D538-FC74-B7D8-CE350680F273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6000" y="2337019"/>
            <a:ext cx="0" cy="641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54E1E5-1C46-32DD-21C2-E38C52E1A0CE}"/>
              </a:ext>
            </a:extLst>
          </p:cNvPr>
          <p:cNvCxnSpPr>
            <a:cxnSpLocks/>
          </p:cNvCxnSpPr>
          <p:nvPr/>
        </p:nvCxnSpPr>
        <p:spPr>
          <a:xfrm>
            <a:off x="6096000" y="3662582"/>
            <a:ext cx="0" cy="641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6A0D73-6022-E370-3884-D29BA061A5B6}"/>
              </a:ext>
            </a:extLst>
          </p:cNvPr>
          <p:cNvCxnSpPr>
            <a:cxnSpLocks/>
          </p:cNvCxnSpPr>
          <p:nvPr/>
        </p:nvCxnSpPr>
        <p:spPr>
          <a:xfrm>
            <a:off x="6096000" y="4694763"/>
            <a:ext cx="0" cy="6417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8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9526-431B-BB2B-3301-286DAF9B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Input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D1EC6-190A-B4EE-BC6B-B458D3165A0E}"/>
              </a:ext>
            </a:extLst>
          </p:cNvPr>
          <p:cNvSpPr txBox="1"/>
          <p:nvPr/>
        </p:nvSpPr>
        <p:spPr>
          <a:xfrm>
            <a:off x="838200" y="1690688"/>
            <a:ext cx="100153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CH" b="1" i="0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training set, it is essential that: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Exactly one sample pertains to a purported speaker.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Either the real or the faked voice of a given speaker is part of the dataset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spoken words are not required to be identical.</a:t>
            </a:r>
            <a:endParaRPr lang="en-CH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Keeping the above in view, We extracted our dataset from the raw dataset to contain 933 English-only audio samples and 1127 samples in both English and Arabic.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9750F-D1F5-8F89-9D01-5DE8C4AF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2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D53D-B3AD-D5D8-527D-D9AE6CDE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CH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Feature Extraction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9F107-E431-67E9-3BEB-A7F2CE69A41A}"/>
              </a:ext>
            </a:extLst>
          </p:cNvPr>
          <p:cNvSpPr txBox="1"/>
          <p:nvPr/>
        </p:nvSpPr>
        <p:spPr>
          <a:xfrm>
            <a:off x="675861" y="1690688"/>
            <a:ext cx="10972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works on extracting features using LIBROSA Python Package, 26 features extracted are: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 Energy (RMSE)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H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Loudness.</a:t>
            </a: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 crossing rate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umber of times the value of the signal changes between positive and negative</a:t>
            </a:r>
            <a:endParaRPr lang="en-CH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Spectral centroid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H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CH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mass.</a:t>
            </a: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Spectral bandwidth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ifference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higher and lower frequencies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Spectral roll off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ifferentiate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the harmonic sound (below roll off) and the noise sound (above roll off)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CH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Chroma</a:t>
            </a: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spectrum is divided onto 12 bins representing the 12 distinct semitones of the musical octave.</a:t>
            </a:r>
            <a:endParaRPr lang="en-CH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CH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H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 Frequency Cepstral Coefficients (MFCCs)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H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erceived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pitch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applying a short time Fourier transform to window-based slices</a:t>
            </a:r>
            <a:r>
              <a:rPr lang="en-CH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then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calculating the power spectrum and consequently filter banks (triangular in shape).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5C705-55AC-BBDB-BAB1-16D54D01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EAE0A-5810-4EED-842A-85FE0ACA7849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1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1672</Words>
  <Application>Microsoft Office PowerPoint</Application>
  <PresentationFormat>Widescreen</PresentationFormat>
  <Paragraphs>240</Paragraphs>
  <Slides>17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Helvetica Neue</vt:lpstr>
      <vt:lpstr>Söhne</vt:lpstr>
      <vt:lpstr>Times New Roman</vt:lpstr>
      <vt:lpstr>Office Theme</vt:lpstr>
      <vt:lpstr>Digital Forensics  Faked Speech Detection with Zero Knowledge</vt:lpstr>
      <vt:lpstr>Problem Statement:</vt:lpstr>
      <vt:lpstr>Introduction:</vt:lpstr>
      <vt:lpstr>Background:</vt:lpstr>
      <vt:lpstr>Data:</vt:lpstr>
      <vt:lpstr>Methodology: </vt:lpstr>
      <vt:lpstr>Methodology: </vt:lpstr>
      <vt:lpstr>Methodology: Input</vt:lpstr>
      <vt:lpstr>Methodology: Feature Extraction</vt:lpstr>
      <vt:lpstr>Methodology: Neural Network Model</vt:lpstr>
      <vt:lpstr>Results: Comparison</vt:lpstr>
      <vt:lpstr>Results: Comparison</vt:lpstr>
      <vt:lpstr>Results: Comparison</vt:lpstr>
      <vt:lpstr>Results: Further experiments</vt:lpstr>
      <vt:lpstr>Results: Further experiments</vt:lpstr>
      <vt:lpstr>Conclusion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  Faked Speech Detection with Zero Knowledge</dc:title>
  <dc:creator>Shashi Saini</dc:creator>
  <cp:lastModifiedBy>Shashi Saini</cp:lastModifiedBy>
  <cp:revision>11</cp:revision>
  <dcterms:created xsi:type="dcterms:W3CDTF">2023-12-12T19:59:49Z</dcterms:created>
  <dcterms:modified xsi:type="dcterms:W3CDTF">2023-12-13T11:44:54Z</dcterms:modified>
</cp:coreProperties>
</file>